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7" r:id="rId19"/>
    <p:sldId id="272"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1000" t="10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Description: Sigla noua hyper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6248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1000" t="10000" r="-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Description: Sigla noua hyper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0"/>
            <a:ext cx="6248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81200"/>
            <a:ext cx="7772400" cy="1470025"/>
          </a:xfrm>
        </p:spPr>
        <p:txBody>
          <a:bodyPr>
            <a:normAutofit/>
          </a:bodyPr>
          <a:lstStyle/>
          <a:p>
            <a:r>
              <a:rPr lang="ro-RO" sz="5400" b="1" dirty="0" smtClean="0">
                <a:solidFill>
                  <a:schemeClr val="bg2">
                    <a:lumMod val="10000"/>
                  </a:schemeClr>
                </a:solidFill>
                <a:latin typeface="Times New Roman" panose="02020603050405020304" pitchFamily="18" charset="0"/>
                <a:cs typeface="Times New Roman" panose="02020603050405020304" pitchFamily="18" charset="0"/>
              </a:rPr>
              <a:t>Bun venit!</a:t>
            </a:r>
            <a:endParaRPr lang="ro-RO" sz="5400" b="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439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85800"/>
            <a:ext cx="9144000" cy="6466086"/>
          </a:xfrm>
        </p:spPr>
      </p:pic>
    </p:spTree>
    <p:extLst>
      <p:ext uri="{BB962C8B-B14F-4D97-AF65-F5344CB8AC3E}">
        <p14:creationId xmlns:p14="http://schemas.microsoft.com/office/powerpoint/2010/main" val="382487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14" y="609600"/>
            <a:ext cx="9065286" cy="6410425"/>
          </a:xfrm>
        </p:spPr>
      </p:pic>
    </p:spTree>
    <p:extLst>
      <p:ext uri="{BB962C8B-B14F-4D97-AF65-F5344CB8AC3E}">
        <p14:creationId xmlns:p14="http://schemas.microsoft.com/office/powerpoint/2010/main" val="94593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0"/>
            <a:ext cx="9296400" cy="6573855"/>
          </a:xfrm>
        </p:spPr>
      </p:pic>
    </p:spTree>
    <p:extLst>
      <p:ext uri="{BB962C8B-B14F-4D97-AF65-F5344CB8AC3E}">
        <p14:creationId xmlns:p14="http://schemas.microsoft.com/office/powerpoint/2010/main" val="222268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85801"/>
            <a:ext cx="9159433" cy="6477000"/>
          </a:xfrm>
        </p:spPr>
      </p:pic>
    </p:spTree>
    <p:extLst>
      <p:ext uri="{BB962C8B-B14F-4D97-AF65-F5344CB8AC3E}">
        <p14:creationId xmlns:p14="http://schemas.microsoft.com/office/powerpoint/2010/main" val="24759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410425"/>
          </a:xfrm>
        </p:spPr>
      </p:pic>
    </p:spTree>
    <p:extLst>
      <p:ext uri="{BB962C8B-B14F-4D97-AF65-F5344CB8AC3E}">
        <p14:creationId xmlns:p14="http://schemas.microsoft.com/office/powerpoint/2010/main" val="83679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143000"/>
          </a:xfrm>
        </p:spPr>
        <p:txBody>
          <a:bodyPr>
            <a:normAutofit fontScale="90000"/>
          </a:bodyPr>
          <a:lstStyle/>
          <a:p>
            <a:r>
              <a:rPr lang="ro-RO" u="sng" dirty="0"/>
              <a:t>Rezultate anticipate ale proiectului sunt:</a:t>
            </a:r>
          </a:p>
        </p:txBody>
      </p:sp>
      <p:sp>
        <p:nvSpPr>
          <p:cNvPr id="3" name="Content Placeholder 2"/>
          <p:cNvSpPr>
            <a:spLocks noGrp="1"/>
          </p:cNvSpPr>
          <p:nvPr>
            <p:ph idx="1"/>
          </p:nvPr>
        </p:nvSpPr>
        <p:spPr>
          <a:xfrm>
            <a:off x="533400" y="2179637"/>
            <a:ext cx="8610600" cy="4525963"/>
          </a:xfrm>
        </p:spPr>
        <p:txBody>
          <a:bodyPr>
            <a:normAutofit/>
          </a:bodyPr>
          <a:lstStyle/>
          <a:p>
            <a:r>
              <a:rPr lang="ro-RO" sz="1600" b="1" dirty="0" smtClean="0">
                <a:latin typeface="Times New Roman" panose="02020603050405020304" pitchFamily="18" charset="0"/>
                <a:cs typeface="Times New Roman" panose="02020603050405020304" pitchFamily="18" charset="0"/>
              </a:rPr>
              <a:t>Parteneriate </a:t>
            </a:r>
            <a:r>
              <a:rPr lang="ro-RO" sz="1600" b="1" dirty="0">
                <a:latin typeface="Times New Roman" panose="02020603050405020304" pitchFamily="18" charset="0"/>
                <a:cs typeface="Times New Roman" panose="02020603050405020304" pitchFamily="18" charset="0"/>
              </a:rPr>
              <a:t>nationale cu mediul de afaceri stabilite in vederea imbunatatirii educatiei si formarii profesionale initiale – Indicator de output al R1 – minim 15 parteneriate/conventii de practica incheiate cu agenti economici si institutii pentru facilitarea tranzitiei de la scoala la viata activa. </a:t>
            </a:r>
            <a:endParaRPr lang="ro-RO" sz="1600" b="1" dirty="0" smtClean="0">
              <a:latin typeface="Times New Roman" panose="02020603050405020304" pitchFamily="18" charset="0"/>
              <a:cs typeface="Times New Roman" panose="02020603050405020304" pitchFamily="18" charset="0"/>
            </a:endParaRPr>
          </a:p>
          <a:p>
            <a:endParaRPr lang="ro-RO" sz="1600" b="1" dirty="0" smtClean="0">
              <a:latin typeface="Times New Roman" panose="02020603050405020304" pitchFamily="18" charset="0"/>
              <a:cs typeface="Times New Roman" panose="02020603050405020304" pitchFamily="18" charset="0"/>
            </a:endParaRPr>
          </a:p>
          <a:p>
            <a:r>
              <a:rPr lang="ro-RO" sz="1600" b="1" dirty="0" smtClean="0">
                <a:latin typeface="Times New Roman" panose="02020603050405020304" pitchFamily="18" charset="0"/>
                <a:cs typeface="Times New Roman" panose="02020603050405020304" pitchFamily="18" charset="0"/>
              </a:rPr>
              <a:t>Studenti </a:t>
            </a:r>
            <a:r>
              <a:rPr lang="ro-RO" sz="1600" b="1" dirty="0">
                <a:latin typeface="Times New Roman" panose="02020603050405020304" pitchFamily="18" charset="0"/>
                <a:cs typeface="Times New Roman" panose="02020603050405020304" pitchFamily="18" charset="0"/>
              </a:rPr>
              <a:t>sprijiniti in tranzitia de la scoala la viata activa – Indicator de output al R2 – 500 de studenti (din care participanti la stagiile obligatorii de practica 200 la partenerii din mediul de afaceri si 200 in firmele de exercitiu infiintate in cadrul universitatii si 100 studenti din anul terminal consiliati in vederea integrarii pe piata muncii) </a:t>
            </a:r>
            <a:endParaRPr lang="ro-RO" sz="1600" b="1" dirty="0" smtClean="0">
              <a:latin typeface="Times New Roman" panose="02020603050405020304" pitchFamily="18" charset="0"/>
              <a:cs typeface="Times New Roman" panose="02020603050405020304" pitchFamily="18" charset="0"/>
            </a:endParaRPr>
          </a:p>
          <a:p>
            <a:endParaRPr lang="ro-RO" sz="1600" b="1" dirty="0" smtClean="0">
              <a:latin typeface="Times New Roman" panose="02020603050405020304" pitchFamily="18" charset="0"/>
              <a:cs typeface="Times New Roman" panose="02020603050405020304" pitchFamily="18" charset="0"/>
            </a:endParaRPr>
          </a:p>
          <a:p>
            <a:r>
              <a:rPr lang="ro-RO" sz="1600" b="1" dirty="0" smtClean="0">
                <a:latin typeface="Times New Roman" panose="02020603050405020304" pitchFamily="18" charset="0"/>
                <a:cs typeface="Times New Roman" panose="02020603050405020304" pitchFamily="18" charset="0"/>
              </a:rPr>
              <a:t>Personal </a:t>
            </a:r>
            <a:r>
              <a:rPr lang="ro-RO" sz="1600" b="1" dirty="0">
                <a:latin typeface="Times New Roman" panose="02020603050405020304" pitchFamily="18" charset="0"/>
                <a:cs typeface="Times New Roman" panose="02020603050405020304" pitchFamily="18" charset="0"/>
              </a:rPr>
              <a:t>din intreprinderi cu atributii de tutori formati – Indicator de output al R3 – 30 de persoane tutori beneficiari ai cursurilor de formare din cadrul proiectului. </a:t>
            </a:r>
          </a:p>
          <a:p>
            <a:endParaRPr lang="ro-RO" sz="1600" b="1" dirty="0" smtClean="0">
              <a:latin typeface="Times New Roman" panose="02020603050405020304" pitchFamily="18" charset="0"/>
              <a:cs typeface="Times New Roman" panose="02020603050405020304" pitchFamily="18" charset="0"/>
            </a:endParaRPr>
          </a:p>
          <a:p>
            <a:r>
              <a:rPr lang="ro-RO" sz="1600" b="1" dirty="0" smtClean="0">
                <a:latin typeface="Times New Roman" panose="02020603050405020304" pitchFamily="18" charset="0"/>
                <a:cs typeface="Times New Roman" panose="02020603050405020304" pitchFamily="18" charset="0"/>
              </a:rPr>
              <a:t>Studenti </a:t>
            </a:r>
            <a:r>
              <a:rPr lang="ro-RO" sz="1600" b="1" dirty="0">
                <a:latin typeface="Times New Roman" panose="02020603050405020304" pitchFamily="18" charset="0"/>
                <a:cs typeface="Times New Roman" panose="02020603050405020304" pitchFamily="18" charset="0"/>
              </a:rPr>
              <a:t>consiliati, orientati si informati in legatura cu oportunitatile de participare la stagiile de practica si cu cele de angajare dupa finalizarea studiilor – Indicator de output al R4 Numarul beneficiarilor de cosiliere si orientare in cariera – 500 studenti. </a:t>
            </a:r>
            <a:endParaRPr lang="ro-RO" sz="1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05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55000" lnSpcReduction="20000"/>
          </a:bodyPr>
          <a:lstStyle/>
          <a:p>
            <a:endParaRPr lang="ro-RO" b="1"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Insertie crescuta a viitorilor absolventi pe piata muncii – Indicatori de rezultat al R5 – minim 50% dintre studentii sprijiniti in tranzitia de la scoala la viata activa vor obtine un loc de munca(50 studenti) ce poate fi chiar la angajatorii la care au efectuat stagiile de practica sau vor continua cu studiile de master pentru completarea ciclului 2 Bologna (200 studenti). </a:t>
            </a:r>
          </a:p>
          <a:p>
            <a:r>
              <a:rPr lang="ro-RO" b="1" dirty="0">
                <a:latin typeface="Times New Roman" panose="02020603050405020304" pitchFamily="18" charset="0"/>
                <a:cs typeface="Times New Roman" panose="02020603050405020304" pitchFamily="18" charset="0"/>
              </a:rPr>
              <a:t>Ghid metodologic pentru tranzitia de la studentie la viata activa – Indicator aditional de output al R6 – 1 Ghid metodologic pentru desfasurarea stagiilor de practica in universitate </a:t>
            </a:r>
          </a:p>
          <a:p>
            <a:r>
              <a:rPr lang="ro-RO" b="1" dirty="0">
                <a:latin typeface="Times New Roman" panose="02020603050405020304" pitchFamily="18" charset="0"/>
                <a:cs typeface="Times New Roman" panose="02020603050405020304" pitchFamily="18" charset="0"/>
              </a:rPr>
              <a:t>Aplicatie informatica pentru asistarea si coordonarea participarii studentilor la stagiile de practica – Indicator aditional de output al R7 – 1 Aplicatie informatica privind coordonarea activitatilor de practica din universitate </a:t>
            </a:r>
          </a:p>
          <a:p>
            <a:r>
              <a:rPr lang="ro-RO" b="1" dirty="0">
                <a:latin typeface="Times New Roman" panose="02020603050405020304" pitchFamily="18" charset="0"/>
                <a:cs typeface="Times New Roman" panose="02020603050405020304" pitchFamily="18" charset="0"/>
              </a:rPr>
              <a:t>5 firme de exrcitiu infiintate in cadrul universitatii pentru efectuarea stagiilor de practica in domeniile de licenta, Indicator aditional de output al R8– 5 firme de exercitiu. </a:t>
            </a:r>
          </a:p>
          <a:p>
            <a:r>
              <a:rPr lang="ro-RO" b="1" dirty="0">
                <a:latin typeface="Times New Roman" panose="02020603050405020304" pitchFamily="18" charset="0"/>
                <a:cs typeface="Times New Roman" panose="02020603050405020304" pitchFamily="18" charset="0"/>
              </a:rPr>
              <a:t>1 studiu de monitorizare a insertiei studentilor pe piata muncii. Indicator de output al R9– 1 studiu monitorizare insertie studenti pe piata muncii.</a:t>
            </a:r>
          </a:p>
          <a:p>
            <a:endParaRPr lang="ro-R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03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err="1"/>
              <a:t>Rezultatele</a:t>
            </a:r>
            <a:r>
              <a:rPr lang="en-US" dirty="0"/>
              <a:t> </a:t>
            </a:r>
            <a:r>
              <a:rPr lang="en-US" dirty="0" err="1"/>
              <a:t>obtinute</a:t>
            </a:r>
            <a:r>
              <a:rPr lang="en-US" dirty="0"/>
              <a:t> </a:t>
            </a:r>
            <a:r>
              <a:rPr lang="en-US" dirty="0" err="1"/>
              <a:t>dupa</a:t>
            </a:r>
            <a:r>
              <a:rPr lang="en-US" dirty="0"/>
              <a:t> </a:t>
            </a:r>
            <a:r>
              <a:rPr lang="en-US" dirty="0" err="1"/>
              <a:t>implementarea</a:t>
            </a:r>
            <a:r>
              <a:rPr lang="en-US" dirty="0"/>
              <a:t> </a:t>
            </a:r>
            <a:r>
              <a:rPr lang="en-US" dirty="0" err="1"/>
              <a:t>proiectului</a:t>
            </a:r>
            <a:r>
              <a:rPr lang="en-US" dirty="0"/>
              <a:t>:</a:t>
            </a:r>
            <a:endParaRPr lang="ro-RO" dirty="0"/>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pPr lvl="0"/>
            <a:r>
              <a:rPr lang="en-US" dirty="0"/>
              <a:t>18 </a:t>
            </a:r>
            <a:r>
              <a:rPr lang="en-US" dirty="0" err="1"/>
              <a:t>Parteneriate</a:t>
            </a:r>
            <a:r>
              <a:rPr lang="en-US" dirty="0"/>
              <a:t> </a:t>
            </a:r>
            <a:r>
              <a:rPr lang="en-US" dirty="0" err="1"/>
              <a:t>nationale</a:t>
            </a:r>
            <a:r>
              <a:rPr lang="en-US" dirty="0"/>
              <a:t> cu </a:t>
            </a:r>
            <a:r>
              <a:rPr lang="en-US" dirty="0" err="1"/>
              <a:t>mediul</a:t>
            </a:r>
            <a:r>
              <a:rPr lang="en-US" dirty="0"/>
              <a:t> de </a:t>
            </a:r>
            <a:r>
              <a:rPr lang="en-US" dirty="0" err="1"/>
              <a:t>afaceri</a:t>
            </a:r>
            <a:r>
              <a:rPr lang="en-US" dirty="0"/>
              <a:t> </a:t>
            </a:r>
            <a:r>
              <a:rPr lang="en-US" dirty="0" err="1"/>
              <a:t>stabilite</a:t>
            </a:r>
            <a:r>
              <a:rPr lang="en-US" dirty="0"/>
              <a:t> in </a:t>
            </a:r>
            <a:r>
              <a:rPr lang="en-US" dirty="0" err="1"/>
              <a:t>vederea</a:t>
            </a:r>
            <a:r>
              <a:rPr lang="en-US" dirty="0"/>
              <a:t> </a:t>
            </a:r>
            <a:r>
              <a:rPr lang="en-US" dirty="0" err="1"/>
              <a:t>imbunatatirii</a:t>
            </a:r>
            <a:r>
              <a:rPr lang="en-US" dirty="0"/>
              <a:t> </a:t>
            </a:r>
            <a:r>
              <a:rPr lang="en-US" dirty="0" err="1"/>
              <a:t>educatiei</a:t>
            </a:r>
            <a:r>
              <a:rPr lang="en-US" dirty="0"/>
              <a:t> </a:t>
            </a:r>
            <a:r>
              <a:rPr lang="en-US" dirty="0" err="1"/>
              <a:t>si</a:t>
            </a:r>
            <a:r>
              <a:rPr lang="en-US" dirty="0"/>
              <a:t> </a:t>
            </a:r>
            <a:r>
              <a:rPr lang="en-US" dirty="0" err="1"/>
              <a:t>formarii</a:t>
            </a:r>
            <a:r>
              <a:rPr lang="en-US" dirty="0"/>
              <a:t> </a:t>
            </a:r>
            <a:r>
              <a:rPr lang="en-US" dirty="0" err="1"/>
              <a:t>profesionale</a:t>
            </a:r>
            <a:r>
              <a:rPr lang="en-US" dirty="0"/>
              <a:t> </a:t>
            </a:r>
            <a:r>
              <a:rPr lang="en-US" dirty="0" err="1"/>
              <a:t>initiale</a:t>
            </a:r>
            <a:r>
              <a:rPr lang="en-US" dirty="0"/>
              <a:t> </a:t>
            </a:r>
            <a:endParaRPr lang="ro-RO" dirty="0" smtClean="0"/>
          </a:p>
          <a:p>
            <a:pPr marL="0" lvl="0" indent="0">
              <a:buNone/>
            </a:pPr>
            <a:endParaRPr lang="ro-RO" dirty="0"/>
          </a:p>
          <a:p>
            <a:pPr lvl="0"/>
            <a:r>
              <a:rPr lang="en-US" dirty="0"/>
              <a:t>558 </a:t>
            </a:r>
            <a:r>
              <a:rPr lang="en-US" dirty="0" err="1"/>
              <a:t>Studenti</a:t>
            </a:r>
            <a:r>
              <a:rPr lang="en-US" dirty="0"/>
              <a:t> </a:t>
            </a:r>
            <a:r>
              <a:rPr lang="en-US" dirty="0" err="1"/>
              <a:t>sprijiniti</a:t>
            </a:r>
            <a:r>
              <a:rPr lang="en-US" dirty="0"/>
              <a:t> in </a:t>
            </a:r>
            <a:r>
              <a:rPr lang="en-US" dirty="0" err="1"/>
              <a:t>tranzitia</a:t>
            </a:r>
            <a:r>
              <a:rPr lang="en-US" dirty="0"/>
              <a:t> de la </a:t>
            </a:r>
            <a:r>
              <a:rPr lang="en-US" dirty="0" err="1"/>
              <a:t>scoala</a:t>
            </a:r>
            <a:r>
              <a:rPr lang="en-US" dirty="0"/>
              <a:t> la </a:t>
            </a:r>
            <a:r>
              <a:rPr lang="en-US" dirty="0" err="1"/>
              <a:t>viata</a:t>
            </a:r>
            <a:r>
              <a:rPr lang="en-US" dirty="0"/>
              <a:t> </a:t>
            </a:r>
            <a:r>
              <a:rPr lang="en-US" dirty="0" err="1"/>
              <a:t>activa</a:t>
            </a:r>
            <a:r>
              <a:rPr lang="en-US" dirty="0"/>
              <a:t> </a:t>
            </a:r>
            <a:endParaRPr lang="ro-RO" dirty="0" smtClean="0"/>
          </a:p>
          <a:p>
            <a:pPr marL="0" lvl="0" indent="0">
              <a:buNone/>
            </a:pPr>
            <a:endParaRPr lang="ro-RO" dirty="0"/>
          </a:p>
          <a:p>
            <a:pPr lvl="0"/>
            <a:r>
              <a:rPr lang="en-US" dirty="0"/>
              <a:t>30 de </a:t>
            </a:r>
            <a:r>
              <a:rPr lang="en-US" dirty="0" err="1"/>
              <a:t>Persoane</a:t>
            </a:r>
            <a:r>
              <a:rPr lang="en-US" dirty="0"/>
              <a:t> din </a:t>
            </a:r>
            <a:r>
              <a:rPr lang="en-US" dirty="0" err="1"/>
              <a:t>intreprinderi</a:t>
            </a:r>
            <a:r>
              <a:rPr lang="en-US" dirty="0"/>
              <a:t> cu </a:t>
            </a:r>
            <a:r>
              <a:rPr lang="en-US" dirty="0" err="1"/>
              <a:t>atributii</a:t>
            </a:r>
            <a:r>
              <a:rPr lang="en-US" dirty="0"/>
              <a:t> de </a:t>
            </a:r>
            <a:r>
              <a:rPr lang="en-US" dirty="0" err="1"/>
              <a:t>tutori</a:t>
            </a:r>
            <a:r>
              <a:rPr lang="en-US" dirty="0"/>
              <a:t> </a:t>
            </a:r>
            <a:r>
              <a:rPr lang="en-US" dirty="0" err="1"/>
              <a:t>formati</a:t>
            </a:r>
            <a:r>
              <a:rPr lang="en-US" dirty="0"/>
              <a:t> (au </a:t>
            </a:r>
            <a:r>
              <a:rPr lang="en-US" dirty="0" err="1"/>
              <a:t>absolvit</a:t>
            </a:r>
            <a:r>
              <a:rPr lang="en-US" dirty="0"/>
              <a:t> </a:t>
            </a:r>
            <a:r>
              <a:rPr lang="en-US" dirty="0" err="1"/>
              <a:t>cursuri</a:t>
            </a:r>
            <a:r>
              <a:rPr lang="en-US" dirty="0"/>
              <a:t> de </a:t>
            </a:r>
            <a:r>
              <a:rPr lang="en-US" dirty="0" err="1"/>
              <a:t>formatori</a:t>
            </a:r>
            <a:r>
              <a:rPr lang="en-US" dirty="0"/>
              <a:t>, </a:t>
            </a:r>
            <a:r>
              <a:rPr lang="en-US" dirty="0" err="1"/>
              <a:t>autorizate</a:t>
            </a:r>
            <a:r>
              <a:rPr lang="en-US" dirty="0"/>
              <a:t> ANC</a:t>
            </a:r>
            <a:r>
              <a:rPr lang="en-US" dirty="0" smtClean="0"/>
              <a:t>)</a:t>
            </a:r>
            <a:endParaRPr lang="ro-RO" dirty="0" smtClean="0"/>
          </a:p>
          <a:p>
            <a:pPr marL="0" lvl="0" indent="0">
              <a:buNone/>
            </a:pPr>
            <a:endParaRPr lang="ro-RO" dirty="0"/>
          </a:p>
          <a:p>
            <a:pPr lvl="0"/>
            <a:r>
              <a:rPr lang="en-US" dirty="0"/>
              <a:t>558 </a:t>
            </a:r>
            <a:r>
              <a:rPr lang="en-US" dirty="0" err="1"/>
              <a:t>Studenti</a:t>
            </a:r>
            <a:r>
              <a:rPr lang="en-US" dirty="0"/>
              <a:t> </a:t>
            </a:r>
            <a:r>
              <a:rPr lang="en-US" dirty="0" err="1"/>
              <a:t>consiliati</a:t>
            </a:r>
            <a:r>
              <a:rPr lang="en-US" dirty="0"/>
              <a:t>, </a:t>
            </a:r>
            <a:r>
              <a:rPr lang="en-US" dirty="0" err="1"/>
              <a:t>orientati</a:t>
            </a:r>
            <a:r>
              <a:rPr lang="en-US" dirty="0"/>
              <a:t> </a:t>
            </a:r>
            <a:r>
              <a:rPr lang="en-US" dirty="0" err="1"/>
              <a:t>si</a:t>
            </a:r>
            <a:r>
              <a:rPr lang="en-US" dirty="0"/>
              <a:t> </a:t>
            </a:r>
            <a:r>
              <a:rPr lang="en-US" dirty="0" err="1"/>
              <a:t>informati</a:t>
            </a:r>
            <a:r>
              <a:rPr lang="en-US" dirty="0"/>
              <a:t> in </a:t>
            </a:r>
            <a:r>
              <a:rPr lang="en-US" dirty="0" err="1"/>
              <a:t>legatura</a:t>
            </a:r>
            <a:r>
              <a:rPr lang="en-US" dirty="0"/>
              <a:t> cu </a:t>
            </a:r>
            <a:r>
              <a:rPr lang="en-US" dirty="0" err="1"/>
              <a:t>oportunitatile</a:t>
            </a:r>
            <a:r>
              <a:rPr lang="en-US" dirty="0"/>
              <a:t> de </a:t>
            </a:r>
            <a:r>
              <a:rPr lang="en-US" dirty="0" err="1"/>
              <a:t>participare</a:t>
            </a:r>
            <a:r>
              <a:rPr lang="en-US" dirty="0"/>
              <a:t> la </a:t>
            </a:r>
            <a:r>
              <a:rPr lang="en-US" dirty="0" err="1"/>
              <a:t>stagiile</a:t>
            </a:r>
            <a:r>
              <a:rPr lang="en-US" dirty="0"/>
              <a:t> de </a:t>
            </a:r>
            <a:r>
              <a:rPr lang="en-US" dirty="0" err="1"/>
              <a:t>practica</a:t>
            </a:r>
            <a:r>
              <a:rPr lang="en-US" dirty="0"/>
              <a:t> </a:t>
            </a:r>
            <a:r>
              <a:rPr lang="en-US" dirty="0" err="1"/>
              <a:t>si</a:t>
            </a:r>
            <a:r>
              <a:rPr lang="en-US" dirty="0"/>
              <a:t> cu </a:t>
            </a:r>
            <a:r>
              <a:rPr lang="en-US" dirty="0" err="1"/>
              <a:t>cele</a:t>
            </a:r>
            <a:r>
              <a:rPr lang="en-US" dirty="0"/>
              <a:t> de </a:t>
            </a:r>
            <a:r>
              <a:rPr lang="en-US" dirty="0" err="1"/>
              <a:t>angajare</a:t>
            </a:r>
            <a:r>
              <a:rPr lang="en-US" dirty="0"/>
              <a:t> </a:t>
            </a:r>
            <a:r>
              <a:rPr lang="en-US" dirty="0" err="1"/>
              <a:t>dupa</a:t>
            </a:r>
            <a:r>
              <a:rPr lang="en-US" dirty="0"/>
              <a:t> </a:t>
            </a:r>
            <a:r>
              <a:rPr lang="en-US" dirty="0" err="1"/>
              <a:t>finalizarea</a:t>
            </a:r>
            <a:r>
              <a:rPr lang="en-US" dirty="0"/>
              <a:t> </a:t>
            </a:r>
            <a:r>
              <a:rPr lang="en-US" dirty="0" err="1"/>
              <a:t>studiilor</a:t>
            </a:r>
            <a:endParaRPr lang="ro-RO" dirty="0"/>
          </a:p>
          <a:p>
            <a:endParaRPr lang="ro-RO" dirty="0"/>
          </a:p>
        </p:txBody>
      </p:sp>
    </p:spTree>
    <p:extLst>
      <p:ext uri="{BB962C8B-B14F-4D97-AF65-F5344CB8AC3E}">
        <p14:creationId xmlns:p14="http://schemas.microsoft.com/office/powerpoint/2010/main" val="261234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135563"/>
          </a:xfrm>
        </p:spPr>
        <p:txBody>
          <a:bodyPr>
            <a:normAutofit fontScale="70000" lnSpcReduction="20000"/>
          </a:bodyPr>
          <a:lstStyle/>
          <a:p>
            <a:pPr lvl="0"/>
            <a:r>
              <a:rPr lang="en-US" dirty="0"/>
              <a:t>2 </a:t>
            </a:r>
            <a:r>
              <a:rPr lang="en-US" dirty="0" err="1"/>
              <a:t>Studii</a:t>
            </a:r>
            <a:r>
              <a:rPr lang="en-US" dirty="0"/>
              <a:t> de </a:t>
            </a:r>
            <a:r>
              <a:rPr lang="en-US" dirty="0" err="1"/>
              <a:t>monitorizare</a:t>
            </a:r>
            <a:r>
              <a:rPr lang="en-US" dirty="0"/>
              <a:t> a </a:t>
            </a:r>
            <a:r>
              <a:rPr lang="en-US" dirty="0" err="1"/>
              <a:t>insertiei</a:t>
            </a:r>
            <a:r>
              <a:rPr lang="en-US" dirty="0"/>
              <a:t> </a:t>
            </a:r>
            <a:r>
              <a:rPr lang="en-US" dirty="0" err="1"/>
              <a:t>studentilor</a:t>
            </a:r>
            <a:r>
              <a:rPr lang="en-US" dirty="0"/>
              <a:t> </a:t>
            </a:r>
            <a:r>
              <a:rPr lang="en-US" dirty="0" err="1"/>
              <a:t>participanti</a:t>
            </a:r>
            <a:r>
              <a:rPr lang="en-US" dirty="0"/>
              <a:t> la </a:t>
            </a:r>
            <a:r>
              <a:rPr lang="en-US" dirty="0" err="1"/>
              <a:t>activitatile</a:t>
            </a:r>
            <a:r>
              <a:rPr lang="en-US" dirty="0"/>
              <a:t> </a:t>
            </a:r>
            <a:r>
              <a:rPr lang="en-US" dirty="0" err="1"/>
              <a:t>proiectului</a:t>
            </a:r>
            <a:r>
              <a:rPr lang="en-US" dirty="0"/>
              <a:t> </a:t>
            </a:r>
            <a:r>
              <a:rPr lang="en-US" dirty="0" err="1"/>
              <a:t>pe</a:t>
            </a:r>
            <a:r>
              <a:rPr lang="en-US" dirty="0"/>
              <a:t> </a:t>
            </a:r>
            <a:r>
              <a:rPr lang="en-US" dirty="0" err="1"/>
              <a:t>piata</a:t>
            </a:r>
            <a:r>
              <a:rPr lang="en-US" dirty="0"/>
              <a:t> </a:t>
            </a:r>
            <a:r>
              <a:rPr lang="en-US" dirty="0" err="1" smtClean="0"/>
              <a:t>muncii</a:t>
            </a:r>
            <a:endParaRPr lang="ro-RO" dirty="0" smtClean="0"/>
          </a:p>
          <a:p>
            <a:pPr marL="0" lvl="0" indent="0">
              <a:buNone/>
            </a:pPr>
            <a:endParaRPr lang="ro-RO" dirty="0"/>
          </a:p>
          <a:p>
            <a:pPr lvl="0"/>
            <a:r>
              <a:rPr lang="en-US" dirty="0" err="1"/>
              <a:t>Peste</a:t>
            </a:r>
            <a:r>
              <a:rPr lang="en-US" dirty="0"/>
              <a:t> 50% </a:t>
            </a:r>
            <a:r>
              <a:rPr lang="en-US" dirty="0" err="1"/>
              <a:t>dintre</a:t>
            </a:r>
            <a:r>
              <a:rPr lang="en-US" dirty="0"/>
              <a:t> </a:t>
            </a:r>
            <a:r>
              <a:rPr lang="en-US" dirty="0" err="1"/>
              <a:t>studentii</a:t>
            </a:r>
            <a:r>
              <a:rPr lang="en-US" dirty="0"/>
              <a:t> </a:t>
            </a:r>
            <a:r>
              <a:rPr lang="en-US" dirty="0" err="1"/>
              <a:t>participanti</a:t>
            </a:r>
            <a:r>
              <a:rPr lang="en-US" dirty="0"/>
              <a:t> la </a:t>
            </a:r>
            <a:r>
              <a:rPr lang="en-US" dirty="0" err="1"/>
              <a:t>activitatile</a:t>
            </a:r>
            <a:r>
              <a:rPr lang="en-US" dirty="0"/>
              <a:t> </a:t>
            </a:r>
            <a:r>
              <a:rPr lang="en-US" dirty="0" err="1"/>
              <a:t>proiectului</a:t>
            </a:r>
            <a:r>
              <a:rPr lang="en-US" dirty="0"/>
              <a:t> au </a:t>
            </a:r>
            <a:r>
              <a:rPr lang="en-US" dirty="0" err="1"/>
              <a:t>continuat</a:t>
            </a:r>
            <a:r>
              <a:rPr lang="en-US" dirty="0"/>
              <a:t> </a:t>
            </a:r>
            <a:r>
              <a:rPr lang="en-US" dirty="0" err="1"/>
              <a:t>studiile</a:t>
            </a:r>
            <a:r>
              <a:rPr lang="en-US" dirty="0"/>
              <a:t> </a:t>
            </a:r>
            <a:r>
              <a:rPr lang="en-US" dirty="0" err="1"/>
              <a:t>sau</a:t>
            </a:r>
            <a:r>
              <a:rPr lang="en-US" dirty="0"/>
              <a:t> </a:t>
            </a:r>
            <a:r>
              <a:rPr lang="en-US" dirty="0" err="1"/>
              <a:t>si</a:t>
            </a:r>
            <a:r>
              <a:rPr lang="en-US" dirty="0"/>
              <a:t>-au </a:t>
            </a:r>
            <a:r>
              <a:rPr lang="en-US" dirty="0" err="1"/>
              <a:t>gasit</a:t>
            </a:r>
            <a:r>
              <a:rPr lang="en-US" dirty="0"/>
              <a:t> un </a:t>
            </a:r>
            <a:r>
              <a:rPr lang="en-US" dirty="0" err="1"/>
              <a:t>loc</a:t>
            </a:r>
            <a:r>
              <a:rPr lang="en-US" dirty="0"/>
              <a:t> de </a:t>
            </a:r>
            <a:r>
              <a:rPr lang="en-US" dirty="0" err="1" smtClean="0"/>
              <a:t>munca</a:t>
            </a:r>
            <a:endParaRPr lang="ro-RO" dirty="0" smtClean="0"/>
          </a:p>
          <a:p>
            <a:pPr marL="0" lvl="0" indent="0">
              <a:buNone/>
            </a:pPr>
            <a:endParaRPr lang="ro-RO" dirty="0"/>
          </a:p>
          <a:p>
            <a:pPr lvl="0"/>
            <a:r>
              <a:rPr lang="en-US" dirty="0"/>
              <a:t>1 </a:t>
            </a:r>
            <a:r>
              <a:rPr lang="en-US" dirty="0" err="1"/>
              <a:t>Ghid</a:t>
            </a:r>
            <a:r>
              <a:rPr lang="en-US" dirty="0"/>
              <a:t> </a:t>
            </a:r>
            <a:r>
              <a:rPr lang="en-US" dirty="0" err="1"/>
              <a:t>Metodologic</a:t>
            </a:r>
            <a:r>
              <a:rPr lang="en-US" dirty="0"/>
              <a:t> </a:t>
            </a:r>
            <a:r>
              <a:rPr lang="en-US" dirty="0" err="1"/>
              <a:t>pentru</a:t>
            </a:r>
            <a:r>
              <a:rPr lang="en-US" dirty="0"/>
              <a:t> </a:t>
            </a:r>
            <a:r>
              <a:rPr lang="en-US" dirty="0" err="1"/>
              <a:t>desfasurarea</a:t>
            </a:r>
            <a:r>
              <a:rPr lang="en-US" dirty="0"/>
              <a:t> </a:t>
            </a:r>
            <a:r>
              <a:rPr lang="en-US" dirty="0" err="1"/>
              <a:t>stagiilor</a:t>
            </a:r>
            <a:r>
              <a:rPr lang="en-US" dirty="0"/>
              <a:t> de </a:t>
            </a:r>
            <a:r>
              <a:rPr lang="en-US" dirty="0" err="1"/>
              <a:t>pratica</a:t>
            </a:r>
            <a:r>
              <a:rPr lang="en-US" dirty="0"/>
              <a:t> in </a:t>
            </a:r>
            <a:r>
              <a:rPr lang="en-US" dirty="0" err="1"/>
              <a:t>universitate</a:t>
            </a:r>
            <a:r>
              <a:rPr lang="en-US" dirty="0"/>
              <a:t> la </a:t>
            </a:r>
            <a:r>
              <a:rPr lang="en-US" dirty="0" err="1"/>
              <a:t>specializarile</a:t>
            </a:r>
            <a:r>
              <a:rPr lang="en-US" dirty="0"/>
              <a:t> din </a:t>
            </a:r>
            <a:r>
              <a:rPr lang="en-US" dirty="0" err="1"/>
              <a:t>domeniul</a:t>
            </a:r>
            <a:r>
              <a:rPr lang="en-US" dirty="0"/>
              <a:t> </a:t>
            </a:r>
            <a:r>
              <a:rPr lang="en-US" dirty="0" smtClean="0"/>
              <a:t>economic</a:t>
            </a:r>
            <a:endParaRPr lang="ro-RO" dirty="0" smtClean="0"/>
          </a:p>
          <a:p>
            <a:pPr marL="0" lvl="0" indent="0">
              <a:buNone/>
            </a:pPr>
            <a:endParaRPr lang="ro-RO" dirty="0"/>
          </a:p>
          <a:p>
            <a:pPr lvl="0"/>
            <a:r>
              <a:rPr lang="en-US" dirty="0"/>
              <a:t>1 </a:t>
            </a:r>
            <a:r>
              <a:rPr lang="en-US" dirty="0" err="1"/>
              <a:t>Aplicatie</a:t>
            </a:r>
            <a:r>
              <a:rPr lang="en-US" dirty="0"/>
              <a:t> </a:t>
            </a:r>
            <a:r>
              <a:rPr lang="en-US" dirty="0" err="1"/>
              <a:t>informatica</a:t>
            </a:r>
            <a:r>
              <a:rPr lang="en-US" dirty="0"/>
              <a:t> </a:t>
            </a:r>
            <a:r>
              <a:rPr lang="en-US" dirty="0" err="1"/>
              <a:t>pentru</a:t>
            </a:r>
            <a:r>
              <a:rPr lang="en-US" dirty="0"/>
              <a:t> </a:t>
            </a:r>
            <a:r>
              <a:rPr lang="en-US" dirty="0" err="1"/>
              <a:t>asistarea</a:t>
            </a:r>
            <a:r>
              <a:rPr lang="en-US" dirty="0"/>
              <a:t> </a:t>
            </a:r>
            <a:r>
              <a:rPr lang="en-US" dirty="0" err="1"/>
              <a:t>si</a:t>
            </a:r>
            <a:r>
              <a:rPr lang="en-US" dirty="0"/>
              <a:t> </a:t>
            </a:r>
            <a:r>
              <a:rPr lang="en-US" dirty="0" err="1"/>
              <a:t>coordonarea</a:t>
            </a:r>
            <a:r>
              <a:rPr lang="en-US" dirty="0"/>
              <a:t> </a:t>
            </a:r>
            <a:r>
              <a:rPr lang="en-US" dirty="0" err="1"/>
              <a:t>participarii</a:t>
            </a:r>
            <a:r>
              <a:rPr lang="en-US" dirty="0"/>
              <a:t> </a:t>
            </a:r>
            <a:r>
              <a:rPr lang="en-US" dirty="0" err="1"/>
              <a:t>studentilor</a:t>
            </a:r>
            <a:r>
              <a:rPr lang="en-US" dirty="0"/>
              <a:t> la </a:t>
            </a:r>
            <a:r>
              <a:rPr lang="en-US" dirty="0" err="1"/>
              <a:t>stagiile</a:t>
            </a:r>
            <a:r>
              <a:rPr lang="en-US" dirty="0"/>
              <a:t> de </a:t>
            </a:r>
            <a:r>
              <a:rPr lang="en-US" dirty="0" err="1"/>
              <a:t>practica</a:t>
            </a:r>
            <a:r>
              <a:rPr lang="en-US" dirty="0"/>
              <a:t> </a:t>
            </a:r>
            <a:r>
              <a:rPr lang="en-US" dirty="0" err="1"/>
              <a:t>dezvoltata</a:t>
            </a:r>
            <a:r>
              <a:rPr lang="en-US" dirty="0"/>
              <a:t> </a:t>
            </a:r>
            <a:r>
              <a:rPr lang="en-US" dirty="0" err="1"/>
              <a:t>si</a:t>
            </a:r>
            <a:r>
              <a:rPr lang="en-US" dirty="0"/>
              <a:t> </a:t>
            </a:r>
            <a:r>
              <a:rPr lang="en-US" dirty="0" err="1"/>
              <a:t>utilizata</a:t>
            </a:r>
            <a:r>
              <a:rPr lang="en-US" dirty="0"/>
              <a:t> de </a:t>
            </a:r>
            <a:r>
              <a:rPr lang="en-US" dirty="0" err="1"/>
              <a:t>catre</a:t>
            </a:r>
            <a:r>
              <a:rPr lang="en-US" dirty="0"/>
              <a:t> </a:t>
            </a:r>
            <a:r>
              <a:rPr lang="en-US" dirty="0" err="1"/>
              <a:t>toti</a:t>
            </a:r>
            <a:r>
              <a:rPr lang="en-US" dirty="0"/>
              <a:t> </a:t>
            </a:r>
            <a:r>
              <a:rPr lang="en-US" dirty="0" err="1"/>
              <a:t>cei</a:t>
            </a:r>
            <a:r>
              <a:rPr lang="en-US" dirty="0"/>
              <a:t> </a:t>
            </a:r>
            <a:r>
              <a:rPr lang="en-US" dirty="0" err="1"/>
              <a:t>implicati</a:t>
            </a:r>
            <a:r>
              <a:rPr lang="en-US" dirty="0"/>
              <a:t> in </a:t>
            </a:r>
            <a:r>
              <a:rPr lang="en-US" dirty="0" err="1"/>
              <a:t>stagiile</a:t>
            </a:r>
            <a:r>
              <a:rPr lang="en-US" dirty="0"/>
              <a:t> de </a:t>
            </a:r>
            <a:r>
              <a:rPr lang="en-US" dirty="0" err="1"/>
              <a:t>practica</a:t>
            </a:r>
            <a:r>
              <a:rPr lang="en-US" dirty="0"/>
              <a:t> </a:t>
            </a:r>
            <a:r>
              <a:rPr lang="en-US" dirty="0" err="1"/>
              <a:t>derulate</a:t>
            </a:r>
            <a:r>
              <a:rPr lang="en-US" dirty="0"/>
              <a:t> la </a:t>
            </a:r>
            <a:r>
              <a:rPr lang="en-US" dirty="0" err="1"/>
              <a:t>Facultatea</a:t>
            </a:r>
            <a:r>
              <a:rPr lang="en-US" dirty="0"/>
              <a:t> de </a:t>
            </a:r>
            <a:r>
              <a:rPr lang="en-US" dirty="0" err="1"/>
              <a:t>Stiinte</a:t>
            </a:r>
            <a:r>
              <a:rPr lang="en-US" dirty="0"/>
              <a:t> </a:t>
            </a:r>
            <a:r>
              <a:rPr lang="en-US" dirty="0" err="1" smtClean="0"/>
              <a:t>Economice</a:t>
            </a:r>
            <a:endParaRPr lang="ro-RO" dirty="0" smtClean="0"/>
          </a:p>
          <a:p>
            <a:pPr marL="0" lvl="0" indent="0">
              <a:buNone/>
            </a:pPr>
            <a:endParaRPr lang="ro-RO" dirty="0"/>
          </a:p>
          <a:p>
            <a:pPr lvl="0"/>
            <a:r>
              <a:rPr lang="en-US" dirty="0"/>
              <a:t>5 </a:t>
            </a:r>
            <a:r>
              <a:rPr lang="en-US" dirty="0" err="1"/>
              <a:t>firme</a:t>
            </a:r>
            <a:r>
              <a:rPr lang="en-US" dirty="0"/>
              <a:t> de </a:t>
            </a:r>
            <a:r>
              <a:rPr lang="en-US" dirty="0" err="1"/>
              <a:t>exercitiu</a:t>
            </a:r>
            <a:r>
              <a:rPr lang="en-US" dirty="0"/>
              <a:t> </a:t>
            </a:r>
            <a:r>
              <a:rPr lang="en-US" dirty="0" err="1"/>
              <a:t>infiintate</a:t>
            </a:r>
            <a:r>
              <a:rPr lang="en-US" dirty="0"/>
              <a:t> in </a:t>
            </a:r>
            <a:r>
              <a:rPr lang="en-US" dirty="0" err="1"/>
              <a:t>cadrul</a:t>
            </a:r>
            <a:r>
              <a:rPr lang="en-US" dirty="0"/>
              <a:t> </a:t>
            </a:r>
            <a:r>
              <a:rPr lang="en-US" dirty="0" err="1"/>
              <a:t>universitatii</a:t>
            </a:r>
            <a:r>
              <a:rPr lang="en-US" dirty="0"/>
              <a:t> </a:t>
            </a:r>
            <a:r>
              <a:rPr lang="en-US" dirty="0" err="1"/>
              <a:t>pentru</a:t>
            </a:r>
            <a:r>
              <a:rPr lang="en-US" dirty="0"/>
              <a:t> </a:t>
            </a:r>
            <a:r>
              <a:rPr lang="en-US" dirty="0" err="1"/>
              <a:t>efectuarea</a:t>
            </a:r>
            <a:r>
              <a:rPr lang="en-US" dirty="0"/>
              <a:t> </a:t>
            </a:r>
            <a:r>
              <a:rPr lang="en-US" dirty="0" err="1"/>
              <a:t>stagiilor</a:t>
            </a:r>
            <a:r>
              <a:rPr lang="en-US" dirty="0"/>
              <a:t> de </a:t>
            </a:r>
            <a:r>
              <a:rPr lang="en-US" dirty="0" err="1"/>
              <a:t>practica</a:t>
            </a:r>
            <a:r>
              <a:rPr lang="en-US" dirty="0"/>
              <a:t> in </a:t>
            </a:r>
            <a:r>
              <a:rPr lang="en-US" dirty="0" err="1"/>
              <a:t>domeniile</a:t>
            </a:r>
            <a:r>
              <a:rPr lang="en-US" dirty="0"/>
              <a:t> de </a:t>
            </a:r>
            <a:r>
              <a:rPr lang="en-US" dirty="0" err="1"/>
              <a:t>licenta</a:t>
            </a:r>
            <a:endParaRPr lang="ro-RO" dirty="0"/>
          </a:p>
          <a:p>
            <a:endParaRPr lang="ro-RO" dirty="0"/>
          </a:p>
        </p:txBody>
      </p:sp>
    </p:spTree>
    <p:extLst>
      <p:ext uri="{BB962C8B-B14F-4D97-AF65-F5344CB8AC3E}">
        <p14:creationId xmlns:p14="http://schemas.microsoft.com/office/powerpoint/2010/main" val="14248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ro-RO" dirty="0" smtClean="0"/>
              <a:t>Cheltuieli proiect:</a:t>
            </a:r>
            <a:endParaRPr lang="ro-R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800"/>
            <a:ext cx="9144000" cy="4572000"/>
          </a:xfrm>
        </p:spPr>
      </p:pic>
    </p:spTree>
    <p:extLst>
      <p:ext uri="{BB962C8B-B14F-4D97-AF65-F5344CB8AC3E}">
        <p14:creationId xmlns:p14="http://schemas.microsoft.com/office/powerpoint/2010/main" val="110347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143000"/>
          </a:xfrm>
        </p:spPr>
        <p:txBody>
          <a:bodyPr>
            <a:normAutofit fontScale="90000"/>
          </a:bodyPr>
          <a:lstStyle/>
          <a:p>
            <a:r>
              <a:rPr lang="ro-RO" b="1" dirty="0" smtClean="0">
                <a:latin typeface="Times New Roman" panose="02020603050405020304" pitchFamily="18" charset="0"/>
                <a:cs typeface="Times New Roman" panose="02020603050405020304" pitchFamily="18" charset="0"/>
              </a:rPr>
              <a:t>Finalizarea cu succes a proiectului:</a:t>
            </a:r>
            <a:endParaRPr lang="ro-RO"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3505200"/>
            <a:ext cx="8686800" cy="4525963"/>
          </a:xfrm>
        </p:spPr>
        <p:txBody>
          <a:bodyPr>
            <a:normAutofit/>
          </a:bodyPr>
          <a:lstStyle/>
          <a:p>
            <a:pPr marL="0" indent="0" algn="ctr">
              <a:buNone/>
            </a:pPr>
            <a:r>
              <a:rPr lang="ro-RO" sz="4800" b="1" dirty="0" smtClean="0">
                <a:latin typeface="Times New Roman" panose="02020603050405020304" pitchFamily="18" charset="0"/>
                <a:cs typeface="Times New Roman" panose="02020603050405020304" pitchFamily="18" charset="0"/>
              </a:rPr>
              <a:t>,,STUDENTII </a:t>
            </a:r>
            <a:r>
              <a:rPr lang="ro-RO" sz="4800" b="1" dirty="0">
                <a:latin typeface="Times New Roman" panose="02020603050405020304" pitchFamily="18" charset="0"/>
                <a:cs typeface="Times New Roman" panose="02020603050405020304" pitchFamily="18" charset="0"/>
              </a:rPr>
              <a:t>DE AZI, PROFESIONISTII DE MAINE</a:t>
            </a:r>
            <a:r>
              <a:rPr lang="ro-RO" sz="4800" b="1" dirty="0" smtClean="0">
                <a:latin typeface="Times New Roman" panose="02020603050405020304" pitchFamily="18" charset="0"/>
                <a:cs typeface="Times New Roman" panose="02020603050405020304" pitchFamily="18" charset="0"/>
              </a:rPr>
              <a:t>!’’</a:t>
            </a:r>
            <a:endParaRPr lang="ro-RO"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60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ro-RO" dirty="0" smtClean="0"/>
              <a:t>Indicatorii proiectului:</a:t>
            </a:r>
            <a:endParaRPr lang="ro-R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48669"/>
            <a:ext cx="9144000" cy="4466493"/>
          </a:xfrm>
        </p:spPr>
      </p:pic>
    </p:spTree>
    <p:extLst>
      <p:ext uri="{BB962C8B-B14F-4D97-AF65-F5344CB8AC3E}">
        <p14:creationId xmlns:p14="http://schemas.microsoft.com/office/powerpoint/2010/main" val="119420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ro-RO" dirty="0" smtClean="0"/>
              <a:t>Grupul tinta vizat de proiect:</a:t>
            </a:r>
            <a:endParaRPr lang="ro-R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43201"/>
            <a:ext cx="9144000" cy="1576152"/>
          </a:xfrm>
        </p:spPr>
      </p:pic>
    </p:spTree>
    <p:extLst>
      <p:ext uri="{BB962C8B-B14F-4D97-AF65-F5344CB8AC3E}">
        <p14:creationId xmlns:p14="http://schemas.microsoft.com/office/powerpoint/2010/main" val="88764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a:bodyPr>
          <a:lstStyle/>
          <a:p>
            <a:pPr marL="0" indent="0">
              <a:buNone/>
            </a:pPr>
            <a:r>
              <a:rPr lang="ro-RO" sz="4800" b="1" dirty="0" smtClean="0">
                <a:latin typeface="Times New Roman" panose="02020603050405020304" pitchFamily="18" charset="0"/>
                <a:cs typeface="Times New Roman" panose="02020603050405020304" pitchFamily="18" charset="0"/>
              </a:rPr>
              <a:t>Va multumim!</a:t>
            </a:r>
            <a:endParaRPr lang="ro-RO"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62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ro-RO" sz="4000" b="1" dirty="0" smtClean="0">
                <a:latin typeface="Times New Roman" panose="02020603050405020304" pitchFamily="18" charset="0"/>
                <a:cs typeface="Times New Roman" panose="02020603050405020304" pitchFamily="18" charset="0"/>
              </a:rPr>
              <a:t>Cod proiect: </a:t>
            </a:r>
          </a:p>
          <a:p>
            <a:pPr marL="0" indent="0" algn="ctr">
              <a:buNone/>
            </a:pPr>
            <a:r>
              <a:rPr lang="ro-RO" sz="4000" b="1" dirty="0" smtClean="0">
                <a:latin typeface="Times New Roman" panose="02020603050405020304" pitchFamily="18" charset="0"/>
                <a:cs typeface="Times New Roman" panose="02020603050405020304" pitchFamily="18" charset="0"/>
              </a:rPr>
              <a:t>81875;</a:t>
            </a:r>
          </a:p>
          <a:p>
            <a:pPr marL="0" indent="0" algn="ctr">
              <a:buNone/>
            </a:pPr>
            <a:endParaRPr lang="ro-RO" sz="4000" b="1" dirty="0" smtClean="0">
              <a:latin typeface="Times New Roman" panose="02020603050405020304" pitchFamily="18" charset="0"/>
              <a:cs typeface="Times New Roman" panose="02020603050405020304" pitchFamily="18" charset="0"/>
            </a:endParaRPr>
          </a:p>
          <a:p>
            <a:pPr marL="0" indent="0" algn="ctr">
              <a:buNone/>
            </a:pPr>
            <a:r>
              <a:rPr lang="ro-RO" sz="4000" b="1" dirty="0" smtClean="0">
                <a:latin typeface="Times New Roman" panose="02020603050405020304" pitchFamily="18" charset="0"/>
                <a:cs typeface="Times New Roman" panose="02020603050405020304" pitchFamily="18" charset="0"/>
              </a:rPr>
              <a:t>Beneficiarul proiectului: </a:t>
            </a:r>
          </a:p>
          <a:p>
            <a:pPr marL="0" indent="0" algn="ctr">
              <a:buNone/>
            </a:pPr>
            <a:r>
              <a:rPr lang="ro-RO" sz="4000" b="1" dirty="0" smtClean="0">
                <a:latin typeface="Times New Roman" panose="02020603050405020304" pitchFamily="18" charset="0"/>
                <a:cs typeface="Times New Roman" panose="02020603050405020304" pitchFamily="18" charset="0"/>
              </a:rPr>
              <a:t>Universitatea </a:t>
            </a:r>
            <a:r>
              <a:rPr lang="ro-RO" sz="4000" b="1" dirty="0">
                <a:latin typeface="Times New Roman" panose="02020603050405020304" pitchFamily="18" charset="0"/>
                <a:cs typeface="Times New Roman" panose="02020603050405020304" pitchFamily="18" charset="0"/>
              </a:rPr>
              <a:t>Hyperion </a:t>
            </a:r>
            <a:r>
              <a:rPr lang="ro-RO" sz="4000" b="1" dirty="0" smtClean="0">
                <a:latin typeface="Times New Roman" panose="02020603050405020304" pitchFamily="18" charset="0"/>
                <a:cs typeface="Times New Roman" panose="02020603050405020304" pitchFamily="18" charset="0"/>
              </a:rPr>
              <a:t>Bucuresti;</a:t>
            </a:r>
          </a:p>
        </p:txBody>
      </p:sp>
    </p:spTree>
    <p:extLst>
      <p:ext uri="{BB962C8B-B14F-4D97-AF65-F5344CB8AC3E}">
        <p14:creationId xmlns:p14="http://schemas.microsoft.com/office/powerpoint/2010/main" val="15531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ro-RO" b="1" dirty="0" smtClean="0">
                <a:latin typeface="Times New Roman" panose="02020603050405020304" pitchFamily="18" charset="0"/>
                <a:cs typeface="Times New Roman" panose="02020603050405020304" pitchFamily="18" charset="0"/>
              </a:rPr>
              <a:t>Partenerii proiectului:</a:t>
            </a:r>
            <a:endParaRPr lang="ro-RO"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ro-RO" b="1" i="1" dirty="0" smtClean="0">
                <a:latin typeface="Times New Roman" panose="02020603050405020304" pitchFamily="18" charset="0"/>
                <a:cs typeface="Times New Roman" panose="02020603050405020304" pitchFamily="18" charset="0"/>
              </a:rPr>
              <a:t>Partener 1:</a:t>
            </a:r>
          </a:p>
          <a:p>
            <a:pPr marL="0" indent="0" algn="ctr">
              <a:buNone/>
            </a:pPr>
            <a:r>
              <a:rPr lang="ro-RO" b="1" dirty="0" smtClean="0">
                <a:solidFill>
                  <a:srgbClr val="C00000"/>
                </a:solidFill>
                <a:latin typeface="Times New Roman" panose="02020603050405020304" pitchFamily="18" charset="0"/>
                <a:cs typeface="Times New Roman" panose="02020603050405020304" pitchFamily="18" charset="0"/>
              </a:rPr>
              <a:t>SC RADINC SRL:</a:t>
            </a:r>
          </a:p>
          <a:p>
            <a:pPr marL="0" indent="0" algn="ctr">
              <a:buNone/>
            </a:pPr>
            <a:r>
              <a:rPr lang="ro-RO" b="1" dirty="0">
                <a:latin typeface="Times New Roman" panose="02020603050405020304" pitchFamily="18" charset="0"/>
                <a:cs typeface="Times New Roman" panose="02020603050405020304" pitchFamily="18" charset="0"/>
              </a:rPr>
              <a:t>Partenerul este furnizor de formare profesionala si detine expertiza in vederea consilierii </a:t>
            </a:r>
            <a:r>
              <a:rPr lang="ro-RO" b="1" dirty="0" smtClean="0">
                <a:latin typeface="Times New Roman" panose="02020603050405020304" pitchFamily="18" charset="0"/>
                <a:cs typeface="Times New Roman" panose="02020603050405020304" pitchFamily="18" charset="0"/>
              </a:rPr>
              <a:t>profesionale, consultanta in managementul afacerilor si management de proiect; </a:t>
            </a:r>
            <a:endParaRPr lang="ro-R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02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4" name="Content Placeholder 2"/>
          <p:cNvSpPr>
            <a:spLocks noGrp="1"/>
          </p:cNvSpPr>
          <p:nvPr>
            <p:ph idx="1"/>
          </p:nvPr>
        </p:nvSpPr>
        <p:spPr/>
        <p:txBody>
          <a:bodyPr>
            <a:normAutofit/>
          </a:bodyPr>
          <a:lstStyle/>
          <a:p>
            <a:pPr marL="0" indent="0" algn="ctr">
              <a:buNone/>
            </a:pPr>
            <a:r>
              <a:rPr lang="ro-RO" b="1" i="1" dirty="0" smtClean="0">
                <a:latin typeface="Times New Roman" panose="02020603050405020304" pitchFamily="18" charset="0"/>
                <a:cs typeface="Times New Roman" panose="02020603050405020304" pitchFamily="18" charset="0"/>
              </a:rPr>
              <a:t>Partener </a:t>
            </a:r>
            <a:r>
              <a:rPr lang="en-US" b="1" i="1" smtClean="0">
                <a:latin typeface="Times New Roman" panose="02020603050405020304" pitchFamily="18" charset="0"/>
                <a:cs typeface="Times New Roman" panose="02020603050405020304" pitchFamily="18" charset="0"/>
              </a:rPr>
              <a:t>2</a:t>
            </a:r>
            <a:r>
              <a:rPr lang="ro-RO" b="1" i="1" smtClean="0">
                <a:latin typeface="Times New Roman" panose="02020603050405020304" pitchFamily="18" charset="0"/>
                <a:cs typeface="Times New Roman" panose="02020603050405020304" pitchFamily="18" charset="0"/>
              </a:rPr>
              <a:t>:</a:t>
            </a:r>
            <a:endParaRPr lang="ro-RO" b="1" i="1" dirty="0" smtClean="0">
              <a:latin typeface="Times New Roman" panose="02020603050405020304" pitchFamily="18" charset="0"/>
              <a:cs typeface="Times New Roman" panose="02020603050405020304" pitchFamily="18" charset="0"/>
            </a:endParaRPr>
          </a:p>
          <a:p>
            <a:pPr marL="0" indent="0" algn="ctr">
              <a:buNone/>
            </a:pPr>
            <a:r>
              <a:rPr lang="ro-RO" b="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 AVANGARDE TECHNOLOGIES CONSULTING  SRL:</a:t>
            </a:r>
          </a:p>
          <a:p>
            <a:pPr marL="0" indent="0" algn="ctr">
              <a:buNone/>
            </a:pPr>
            <a:r>
              <a:rPr lang="it-IT"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Partenerul desfasoara activitati de pregatire profesionala in diverse domenii de activitate, consiliere, precum si activitati de consultanta in managementul afacerilor.</a:t>
            </a:r>
            <a:endParaRPr lang="ro-RO"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13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u="sng" dirty="0"/>
              <a:t>Obiectivul general al proiectului </a:t>
            </a:r>
            <a:r>
              <a:rPr lang="ro-RO" dirty="0"/>
              <a:t>este dezvoltarea aptitudinilor de munca pentru studentii din invatamantul economic superior, in scopul cresterii nivelului de calificare si a unei insertii mai rapide pe piata muncii precum si corelarea cunostintelor teoretice cu cele practice. </a:t>
            </a:r>
          </a:p>
        </p:txBody>
      </p:sp>
    </p:spTree>
    <p:extLst>
      <p:ext uri="{BB962C8B-B14F-4D97-AF65-F5344CB8AC3E}">
        <p14:creationId xmlns:p14="http://schemas.microsoft.com/office/powerpoint/2010/main" val="95440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7"/>
            <a:ext cx="8229600" cy="4525963"/>
          </a:xfrm>
        </p:spPr>
        <p:txBody>
          <a:bodyPr>
            <a:normAutofit fontScale="92500" lnSpcReduction="20000"/>
          </a:bodyPr>
          <a:lstStyle/>
          <a:p>
            <a:r>
              <a:rPr lang="ro-RO" dirty="0"/>
              <a:t>Proiectul vizeaza, corelarea sistemului de formare profesionala cu dinamica pietei muncii, prin activitatile de practica studenteasca desfasurate la unitati economice reprezentative din domeniile de interes. </a:t>
            </a:r>
            <a:endParaRPr lang="ro-RO" dirty="0" smtClean="0"/>
          </a:p>
          <a:p>
            <a:r>
              <a:rPr lang="ro-RO" dirty="0" smtClean="0"/>
              <a:t>Proiectul </a:t>
            </a:r>
            <a:r>
              <a:rPr lang="ro-RO" dirty="0"/>
              <a:t>va conduce si la adaptarea curriculei universitare pentru stagiile de pregatire practica, la cerintele pietei fortei de munca, in vederea facilitarii tranzitiei de la scoala la viata active pentru toti studentii de la specializarile economice. </a:t>
            </a:r>
          </a:p>
        </p:txBody>
      </p:sp>
    </p:spTree>
    <p:extLst>
      <p:ext uri="{BB962C8B-B14F-4D97-AF65-F5344CB8AC3E}">
        <p14:creationId xmlns:p14="http://schemas.microsoft.com/office/powerpoint/2010/main" val="234722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ro-RO" dirty="0"/>
              <a:t>Obiectivul general este instrumentat printr-o serie de obiective specifice:</a:t>
            </a:r>
          </a:p>
        </p:txBody>
      </p:sp>
      <p:sp>
        <p:nvSpPr>
          <p:cNvPr id="3" name="Content Placeholder 2"/>
          <p:cNvSpPr>
            <a:spLocks noGrp="1"/>
          </p:cNvSpPr>
          <p:nvPr>
            <p:ph idx="1"/>
          </p:nvPr>
        </p:nvSpPr>
        <p:spPr>
          <a:xfrm>
            <a:off x="381000" y="2057400"/>
            <a:ext cx="8686800" cy="4525963"/>
          </a:xfrm>
        </p:spPr>
        <p:txBody>
          <a:bodyPr>
            <a:noAutofit/>
          </a:bodyPr>
          <a:lstStyle/>
          <a:p>
            <a:r>
              <a:rPr lang="ro-RO" sz="2400" dirty="0">
                <a:latin typeface="Times New Roman" panose="02020603050405020304" pitchFamily="18" charset="0"/>
                <a:cs typeface="Times New Roman" panose="02020603050405020304" pitchFamily="18" charset="0"/>
              </a:rPr>
              <a:t>1. Efectuarea stagiilor obligatorii de practica stabilite prin curricula pentru un numar de 500 de studenti de la specializarile economice; </a:t>
            </a:r>
            <a:endParaRPr lang="ro-RO"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2</a:t>
            </a:r>
            <a:r>
              <a:rPr lang="ro-RO" sz="2400" dirty="0">
                <a:latin typeface="Times New Roman" panose="02020603050405020304" pitchFamily="18" charset="0"/>
                <a:cs typeface="Times New Roman" panose="02020603050405020304" pitchFamily="18" charset="0"/>
              </a:rPr>
              <a:t>. Promovarea de parteneriate intre universitate si mediul de afaceri pentru facilitarea tranzitiei studentilor de la scoala la viata activa prin desfasurarea stagiilor de pregatire practica; </a:t>
            </a:r>
            <a:endParaRPr lang="ro-RO"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3</a:t>
            </a:r>
            <a:r>
              <a:rPr lang="ro-RO" sz="2400" dirty="0">
                <a:latin typeface="Times New Roman" panose="02020603050405020304" pitchFamily="18" charset="0"/>
                <a:cs typeface="Times New Roman" panose="02020603050405020304" pitchFamily="18" charset="0"/>
              </a:rPr>
              <a:t>. Pregatirea si perfectionarea profesionala a unui nr de 30 mentori din firmele partenere ce vor coopera pentru practica studentilor; </a:t>
            </a:r>
            <a:endParaRPr lang="ro-RO" sz="2400" dirty="0" smtClean="0">
              <a:latin typeface="Times New Roman" panose="02020603050405020304" pitchFamily="18" charset="0"/>
              <a:cs typeface="Times New Roman" panose="02020603050405020304" pitchFamily="18" charset="0"/>
            </a:endParaRPr>
          </a:p>
          <a:p>
            <a:r>
              <a:rPr lang="ro-RO" sz="2400" dirty="0" smtClean="0">
                <a:latin typeface="Times New Roman" panose="02020603050405020304" pitchFamily="18" charset="0"/>
                <a:cs typeface="Times New Roman" panose="02020603050405020304" pitchFamily="18" charset="0"/>
              </a:rPr>
              <a:t>4</a:t>
            </a:r>
            <a:r>
              <a:rPr lang="ro-RO" sz="2400" dirty="0">
                <a:latin typeface="Times New Roman" panose="02020603050405020304" pitchFamily="18" charset="0"/>
                <a:cs typeface="Times New Roman" panose="02020603050405020304" pitchFamily="18" charset="0"/>
              </a:rPr>
              <a:t>. Elaborarea unui ghid metodologic privind tranzitia de la scoala la viata activa cu aplicabilitate in cadrul altor universitati; </a:t>
            </a:r>
            <a:endParaRPr lang="ro-RO"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65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89037"/>
            <a:ext cx="8839200" cy="4525963"/>
          </a:xfrm>
        </p:spPr>
        <p:txBody>
          <a:bodyPr>
            <a:noAutofit/>
          </a:bodyPr>
          <a:lstStyle/>
          <a:p>
            <a:r>
              <a:rPr lang="ro-RO" sz="2400" dirty="0">
                <a:latin typeface="Times New Roman" panose="02020603050405020304" pitchFamily="18" charset="0"/>
                <a:cs typeface="Times New Roman" panose="02020603050405020304" pitchFamily="18" charset="0"/>
              </a:rPr>
              <a:t>5. Implementarea in universitate a unui ,,sistem de asistare si coordonare a participarii studentilor la stagiile de practica’’ utilizand un sistem informatizat; </a:t>
            </a:r>
          </a:p>
          <a:p>
            <a:r>
              <a:rPr lang="ro-RO" sz="2400" dirty="0">
                <a:latin typeface="Times New Roman" panose="02020603050405020304" pitchFamily="18" charset="0"/>
                <a:cs typeface="Times New Roman" panose="02020603050405020304" pitchFamily="18" charset="0"/>
              </a:rPr>
              <a:t>6. Monitorizarea integrarii studentilor pe piata muncii dupa finalizarea studiilor – un studiu privind integrarea studentilor universitatii pe piata muncii dupa finalizarea primului ciclu Bologna; </a:t>
            </a:r>
          </a:p>
          <a:p>
            <a:r>
              <a:rPr lang="ro-RO" sz="2400" dirty="0">
                <a:latin typeface="Times New Roman" panose="02020603050405020304" pitchFamily="18" charset="0"/>
                <a:cs typeface="Times New Roman" panose="02020603050405020304" pitchFamily="18" charset="0"/>
              </a:rPr>
              <a:t>7. Infiintarea a 5 firme de exercitiu dotate corespunzator pentru realizarea unor stagii interne de practica in universitate; </a:t>
            </a:r>
          </a:p>
          <a:p>
            <a:r>
              <a:rPr lang="ro-RO" sz="2400" dirty="0">
                <a:latin typeface="Times New Roman" panose="02020603050405020304" pitchFamily="18" charset="0"/>
                <a:cs typeface="Times New Roman" panose="02020603050405020304" pitchFamily="18" charset="0"/>
              </a:rPr>
              <a:t>8. Infiintarea unui centru de consiliere si orientare profesionala in cadrul proiectului, pentru absolventii de stiinte economice; </a:t>
            </a:r>
          </a:p>
          <a:p>
            <a:r>
              <a:rPr lang="ro-RO" sz="2400" dirty="0">
                <a:latin typeface="Times New Roman" panose="02020603050405020304" pitchFamily="18" charset="0"/>
                <a:cs typeface="Times New Roman" panose="02020603050405020304" pitchFamily="18" charset="0"/>
              </a:rPr>
              <a:t>9. Cresterea gradului de insertie pe piata muncii a absolventilor de stiinte economice din cadrul universitatii. </a:t>
            </a:r>
          </a:p>
          <a:p>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320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964</Words>
  <Application>Microsoft Office PowerPoint</Application>
  <PresentationFormat>On-screen Show (4:3)</PresentationFormat>
  <Paragraphs>63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Bun venit!</vt:lpstr>
      <vt:lpstr>Finalizarea cu succes a proiectului:</vt:lpstr>
      <vt:lpstr>PowerPoint Presentation</vt:lpstr>
      <vt:lpstr>Partenerii proiectului:</vt:lpstr>
      <vt:lpstr>PowerPoint Presentation</vt:lpstr>
      <vt:lpstr>PowerPoint Presentation</vt:lpstr>
      <vt:lpstr>PowerPoint Presentation</vt:lpstr>
      <vt:lpstr>Obiectivul general este instrumentat printr-o serie de obiective specifice:</vt:lpstr>
      <vt:lpstr>PowerPoint Presentation</vt:lpstr>
      <vt:lpstr>PowerPoint Presentation</vt:lpstr>
      <vt:lpstr>PowerPoint Presentation</vt:lpstr>
      <vt:lpstr>PowerPoint Presentation</vt:lpstr>
      <vt:lpstr>PowerPoint Presentation</vt:lpstr>
      <vt:lpstr>PowerPoint Presentation</vt:lpstr>
      <vt:lpstr>Rezultate anticipate ale proiectului sunt:</vt:lpstr>
      <vt:lpstr>PowerPoint Presentation</vt:lpstr>
      <vt:lpstr>Rezultatele obtinute dupa implementarea proiectului:</vt:lpstr>
      <vt:lpstr>PowerPoint Presentation</vt:lpstr>
      <vt:lpstr>Cheltuieli proiect:</vt:lpstr>
      <vt:lpstr>Indicatorii proiectului:</vt:lpstr>
      <vt:lpstr>Grupul tinta vizat de proiect: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CarWashServices</dc:creator>
  <cp:lastModifiedBy>daniel chitoiu</cp:lastModifiedBy>
  <cp:revision>14</cp:revision>
  <dcterms:created xsi:type="dcterms:W3CDTF">2006-08-16T00:00:00Z</dcterms:created>
  <dcterms:modified xsi:type="dcterms:W3CDTF">2014-04-14T07:43:37Z</dcterms:modified>
</cp:coreProperties>
</file>